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  <p:sldId id="272" r:id="rId12"/>
    <p:sldId id="271" r:id="rId13"/>
    <p:sldId id="273" r:id="rId14"/>
    <p:sldId id="266" r:id="rId15"/>
    <p:sldId id="270" r:id="rId16"/>
    <p:sldId id="267" r:id="rId17"/>
    <p:sldId id="269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Noto Sans KR" panose="020B0600000101010101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0C0"/>
    <a:srgbClr val="FFFF00"/>
    <a:srgbClr val="FFFFFF"/>
    <a:srgbClr val="00B0F0"/>
    <a:srgbClr val="ECECEC"/>
    <a:srgbClr val="5F86CD"/>
    <a:srgbClr val="69E2FF"/>
    <a:srgbClr val="029ABE"/>
    <a:srgbClr val="406F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360" y="8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FC209-76CD-9513-F8C7-FE71C8F87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521097-AD07-5357-4342-7C6A13D5E1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146EE-B905-F888-211E-CF57FA3CD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23A38B-EA30-F255-FC3C-B9A4C77F0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DE6543-7A56-EF68-168A-67B6DE536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302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D3211C-EE8D-1F05-0A5F-3012C9AC2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D09827-B934-AC59-A1CF-CE55F6B79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CFC3AE-970D-537A-9EFF-B071CB6B6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5BC231-819F-88B0-4E5E-C782BDC3E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0825B4-64E1-6C23-BC45-9DEA21ED0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3210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343758-ABAD-5309-B8CD-58652857BE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8FA872-2EFC-584C-D485-630474946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85D6D1-E688-04AC-2B38-73E3EF048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E1115E-845E-CA02-8B77-510EEF2A7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8DD4E0-457F-BC89-112F-F61D39D45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720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E1BADC-231B-1A1F-D66C-56BC08658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6D331A-2E7D-082B-5D61-7C18B2395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B18427-F9BD-977F-C782-EAAF69272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E1655A-6522-5001-95DD-44739BD0E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EA998F-8DBF-6D8E-8EF3-713E0321C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137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E49EB9-FF7A-3F0F-1F1B-4E5389FDE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01E12E-D104-2E37-5795-08CD6AE77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8E62C8-21E0-8C2C-DB23-45F9ACD32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0DA715-2CFB-DEB4-ED81-5A6433BEE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AE5C5-B8AC-1F59-7648-5BD8D98FD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9598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AF13C4-44B7-C033-9170-1EA6DA5CE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75E4D3-A286-0B47-176F-B92BC59837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089C33-204A-FE1E-58B1-C99550704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5FCBFF-E728-4D69-99CD-4F4513F27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3DFC51-B4D2-8FD1-6DA9-BCD52B224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40894C-2172-886C-A58E-FD32A99A0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7591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B5D679-2854-5AAA-AC0B-96E146D43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791465-DB64-2CA4-689E-9719FEC19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258821-C674-3D90-762E-8B2815667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03207E1-2020-EE4F-DD9A-797C9B3C7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1B10460-7DD7-1631-0ACD-62FE90A9E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E53FC7-95B3-A501-37B8-961CC75C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F1F925-6D83-7443-C7A4-450AD987C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B6763E-664F-2CCC-CEB4-33F5DFC24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18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43BD9B-D2B9-C2EB-07C9-A98C7C32C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81EF39-0942-5701-DC28-65F8AF135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6636F0C-D08D-8CF8-643C-1AFD63D23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1CB9DFB-8DF1-957B-046A-F9DF88F9C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76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8DEF3A7-FA3C-998B-5CFA-CED2F0F42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E108E6-5536-CBA4-7025-CA84E124D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C0F806-0453-5DFB-BF04-EEC01BF7A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194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97807B-8D9A-84EA-D421-AF748D3A6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8CCC62-6858-C5DF-C683-608F73895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2823DB-744B-22A4-4CAC-7A244551F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22BDEE-4824-0A21-2661-5EB601A29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789388-A484-EAE4-E411-76E87052C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943ECE-121A-BD70-99CD-3790D152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935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84A0BC-545D-D607-101C-F256FFEEC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B5E223-5AAB-C424-C8A6-00DFEFA3E6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FF0D5D-CC33-4E74-B192-A8D1FBF23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780127-CC3C-38E2-F608-8650EB37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BAF0EC-E615-9E26-9436-E155D1FB7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567441-70EA-6F84-296C-93E1CEE30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08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06FB35C-933D-4A0E-4012-8B767AB36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460F86-24EB-0EC0-BA50-554C3BBB0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4C975D-C522-DD24-B384-7977471877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4B10A-CDA5-48D2-BC16-2F9062D2F9A6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835215-4FC6-4E1B-FF6D-6BBF1B590F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2BBADA-D04F-5880-544E-DC75CEEC9E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538CF-D1F3-4FA2-A105-60B04445FD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026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onderwall.kr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jhohoh/Code_Eater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1E958850-ACF0-B620-7F56-F1D1FD4DE4DA}"/>
              </a:ext>
            </a:extLst>
          </p:cNvPr>
          <p:cNvGrpSpPr/>
          <p:nvPr/>
        </p:nvGrpSpPr>
        <p:grpSpPr>
          <a:xfrm>
            <a:off x="2955851" y="5380074"/>
            <a:ext cx="9813851" cy="3125973"/>
            <a:chOff x="2955851" y="5380074"/>
            <a:chExt cx="9813851" cy="312597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F083249-2BE7-7178-6710-103DF5267D29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AAF4EBC9-3965-D847-DAEA-E29202BA112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rgbClr val="406FC4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94E8CC98-364F-574C-435C-49ACDC549498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rgbClr val="0040C0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7737E264-B5EB-B5F2-D91F-2543446B127E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rgbClr val="029ABE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DF81A282-ED38-4D60-B704-7FB994E34334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rgbClr val="69E2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B227652-63D0-D164-00E8-9D33D90B648F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rgbClr val="69E2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달 9">
              <a:extLst>
                <a:ext uri="{FF2B5EF4-FFF2-40B4-BE49-F238E27FC236}">
                  <a16:creationId xmlns:a16="http://schemas.microsoft.com/office/drawing/2014/main" id="{0C318171-25AC-E8EE-C8C6-2C8082C17431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rgbClr val="69E2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D663294-2754-8007-C293-310DBE3D762B}"/>
              </a:ext>
            </a:extLst>
          </p:cNvPr>
          <p:cNvSpPr/>
          <p:nvPr/>
        </p:nvSpPr>
        <p:spPr>
          <a:xfrm>
            <a:off x="1908547" y="1618030"/>
            <a:ext cx="3053320" cy="515680"/>
          </a:xfrm>
          <a:prstGeom prst="roundRect">
            <a:avLst>
              <a:gd name="adj" fmla="val 50000"/>
            </a:avLst>
          </a:prstGeom>
          <a:solidFill>
            <a:srgbClr val="004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2023-2 </a:t>
            </a:r>
            <a:r>
              <a:rPr lang="ko-KR" altLang="en-US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알고리즘 동아리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402A85-64A7-967D-CB5A-2C7F1D471702}"/>
              </a:ext>
            </a:extLst>
          </p:cNvPr>
          <p:cNvSpPr txBox="1"/>
          <p:nvPr/>
        </p:nvSpPr>
        <p:spPr>
          <a:xfrm>
            <a:off x="1908547" y="2584602"/>
            <a:ext cx="88296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HTML </a:t>
            </a:r>
            <a:r>
              <a:rPr lang="ko-KR" altLang="en-US" sz="44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메인페이지</a:t>
            </a:r>
            <a:r>
              <a:rPr lang="ko-KR" altLang="en-US" sz="4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클론코딩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B4CE6A-9C57-8F2F-12F1-6BC9A3EC9B14}"/>
              </a:ext>
            </a:extLst>
          </p:cNvPr>
          <p:cNvSpPr txBox="1"/>
          <p:nvPr/>
        </p:nvSpPr>
        <p:spPr>
          <a:xfrm>
            <a:off x="8392694" y="4182392"/>
            <a:ext cx="23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오지현</a:t>
            </a:r>
            <a:r>
              <a:rPr lang="en-US" altLang="ko-KR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임효진</a:t>
            </a:r>
            <a:r>
              <a:rPr lang="en-US" altLang="ko-KR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최연주</a:t>
            </a:r>
            <a:endParaRPr lang="ko-KR" altLang="en-US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4525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23679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05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코드 비교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F1E5148-5E26-7ACF-7A6A-8BD921ECBA0B}"/>
              </a:ext>
            </a:extLst>
          </p:cNvPr>
          <p:cNvSpPr txBox="1"/>
          <p:nvPr/>
        </p:nvSpPr>
        <p:spPr>
          <a:xfrm>
            <a:off x="4349715" y="5325008"/>
            <a:ext cx="34925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클론 코딩한 </a:t>
            </a:r>
            <a:r>
              <a:rPr lang="en-US" altLang="ko-KR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HTML </a:t>
            </a:r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코드</a:t>
            </a:r>
            <a:endParaRPr lang="en-US" altLang="ko-KR" sz="2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 descr="스크린샷, 텍스트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1B81035C-E7BB-5A07-2AAA-3D390F872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853" y="1181088"/>
            <a:ext cx="7666291" cy="402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07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F4EADFC6-3829-C30C-45FD-0D570909E6A8}"/>
              </a:ext>
            </a:extLst>
          </p:cNvPr>
          <p:cNvGrpSpPr/>
          <p:nvPr/>
        </p:nvGrpSpPr>
        <p:grpSpPr>
          <a:xfrm>
            <a:off x="6355254" y="0"/>
            <a:ext cx="5334927" cy="6808961"/>
            <a:chOff x="6215918" y="-25505"/>
            <a:chExt cx="5334927" cy="6808961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1505181E-A93F-8797-082A-BF0D23F56B55}"/>
                </a:ext>
              </a:extLst>
            </p:cNvPr>
            <p:cNvGrpSpPr/>
            <p:nvPr/>
          </p:nvGrpSpPr>
          <p:grpSpPr>
            <a:xfrm>
              <a:off x="7455128" y="111764"/>
              <a:ext cx="610149" cy="112930"/>
              <a:chOff x="6493052" y="0"/>
              <a:chExt cx="626737" cy="127657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B6C42D47-DE4C-CEC7-5B16-57EF0536CC55}"/>
                  </a:ext>
                </a:extLst>
              </p:cNvPr>
              <p:cNvGrpSpPr/>
              <p:nvPr/>
            </p:nvGrpSpPr>
            <p:grpSpPr>
              <a:xfrm>
                <a:off x="6593110" y="0"/>
                <a:ext cx="526679" cy="127657"/>
                <a:chOff x="6593110" y="0"/>
                <a:chExt cx="526679" cy="127657"/>
              </a:xfrm>
            </p:grpSpPr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EA362764-C22A-153B-23DE-AB8DB3917AC7}"/>
                    </a:ext>
                  </a:extLst>
                </p:cNvPr>
                <p:cNvSpPr/>
                <p:nvPr/>
              </p:nvSpPr>
              <p:spPr>
                <a:xfrm>
                  <a:off x="6684360" y="0"/>
                  <a:ext cx="435429" cy="127657"/>
                </a:xfrm>
                <a:prstGeom prst="rect">
                  <a:avLst/>
                </a:pr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5A6F7AD7-C576-1C79-1151-B94B4C0A9694}"/>
                    </a:ext>
                  </a:extLst>
                </p:cNvPr>
                <p:cNvSpPr/>
                <p:nvPr/>
              </p:nvSpPr>
              <p:spPr>
                <a:xfrm>
                  <a:off x="6593110" y="31681"/>
                  <a:ext cx="200297" cy="631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0824099B-392A-EC4A-D65E-50CF8F9485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93052" y="65315"/>
                <a:ext cx="304799" cy="0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6F1A0FB1-DFED-C809-86A4-A06965402515}"/>
                </a:ext>
              </a:extLst>
            </p:cNvPr>
            <p:cNvGrpSpPr/>
            <p:nvPr/>
          </p:nvGrpSpPr>
          <p:grpSpPr>
            <a:xfrm>
              <a:off x="7458574" y="240177"/>
              <a:ext cx="610149" cy="93608"/>
              <a:chOff x="6493052" y="0"/>
              <a:chExt cx="626737" cy="127657"/>
            </a:xfrm>
          </p:grpSpPr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1262F021-E9CC-C8D5-CC2B-076C10FB485C}"/>
                  </a:ext>
                </a:extLst>
              </p:cNvPr>
              <p:cNvGrpSpPr/>
              <p:nvPr/>
            </p:nvGrpSpPr>
            <p:grpSpPr>
              <a:xfrm>
                <a:off x="6593110" y="0"/>
                <a:ext cx="526679" cy="127657"/>
                <a:chOff x="6593110" y="0"/>
                <a:chExt cx="526679" cy="127657"/>
              </a:xfrm>
            </p:grpSpPr>
            <p:sp>
              <p:nvSpPr>
                <p:cNvPr id="100" name="직사각형 99">
                  <a:extLst>
                    <a:ext uri="{FF2B5EF4-FFF2-40B4-BE49-F238E27FC236}">
                      <a16:creationId xmlns:a16="http://schemas.microsoft.com/office/drawing/2014/main" id="{1CFD0E3C-33FD-AFAA-FBCE-9800641FB23C}"/>
                    </a:ext>
                  </a:extLst>
                </p:cNvPr>
                <p:cNvSpPr/>
                <p:nvPr/>
              </p:nvSpPr>
              <p:spPr>
                <a:xfrm>
                  <a:off x="6684360" y="0"/>
                  <a:ext cx="435429" cy="127657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직사각형 100">
                  <a:extLst>
                    <a:ext uri="{FF2B5EF4-FFF2-40B4-BE49-F238E27FC236}">
                      <a16:creationId xmlns:a16="http://schemas.microsoft.com/office/drawing/2014/main" id="{5ABB928C-391D-D1B2-10FA-35AB58962FE4}"/>
                    </a:ext>
                  </a:extLst>
                </p:cNvPr>
                <p:cNvSpPr/>
                <p:nvPr/>
              </p:nvSpPr>
              <p:spPr>
                <a:xfrm>
                  <a:off x="6593110" y="31681"/>
                  <a:ext cx="200297" cy="631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99" name="직선 연결선 98">
                <a:extLst>
                  <a:ext uri="{FF2B5EF4-FFF2-40B4-BE49-F238E27FC236}">
                    <a16:creationId xmlns:a16="http://schemas.microsoft.com/office/drawing/2014/main" id="{A7615325-3AF1-6E3A-1C7B-2E53B6BBFC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93052" y="65315"/>
                <a:ext cx="304799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57EBD25-677A-CFD2-CDA3-5F8C5B4ABE42}"/>
                </a:ext>
              </a:extLst>
            </p:cNvPr>
            <p:cNvSpPr txBox="1"/>
            <p:nvPr/>
          </p:nvSpPr>
          <p:spPr>
            <a:xfrm>
              <a:off x="6355474" y="-25505"/>
              <a:ext cx="9175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Header</a:t>
              </a: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5EBE5050-49BC-FFFB-BFE1-65344D387E67}"/>
                </a:ext>
              </a:extLst>
            </p:cNvPr>
            <p:cNvGrpSpPr/>
            <p:nvPr/>
          </p:nvGrpSpPr>
          <p:grpSpPr>
            <a:xfrm>
              <a:off x="7458574" y="349456"/>
              <a:ext cx="606700" cy="1243184"/>
              <a:chOff x="6496594" y="0"/>
              <a:chExt cx="623195" cy="22642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ABB5180F-F03A-456D-1EFC-B7595BF0EA0F}"/>
                  </a:ext>
                </a:extLst>
              </p:cNvPr>
              <p:cNvGrpSpPr/>
              <p:nvPr/>
            </p:nvGrpSpPr>
            <p:grpSpPr>
              <a:xfrm>
                <a:off x="6601096" y="0"/>
                <a:ext cx="518693" cy="226422"/>
                <a:chOff x="6601096" y="0"/>
                <a:chExt cx="518693" cy="226422"/>
              </a:xfrm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5FCAD8FA-A404-17F2-024A-BEDF517E8650}"/>
                    </a:ext>
                  </a:extLst>
                </p:cNvPr>
                <p:cNvSpPr/>
                <p:nvPr/>
              </p:nvSpPr>
              <p:spPr>
                <a:xfrm>
                  <a:off x="6684360" y="0"/>
                  <a:ext cx="435429" cy="226422"/>
                </a:xfrm>
                <a:prstGeom prst="rect">
                  <a:avLst/>
                </a:pr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59335A4F-080D-7588-8B49-1C735B85E678}"/>
                    </a:ext>
                  </a:extLst>
                </p:cNvPr>
                <p:cNvSpPr/>
                <p:nvPr/>
              </p:nvSpPr>
              <p:spPr>
                <a:xfrm>
                  <a:off x="6601096" y="60961"/>
                  <a:ext cx="200297" cy="957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58BABD47-CDFF-13CD-D124-375E83C8DD8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96594" y="100149"/>
                <a:ext cx="304799" cy="0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9F0FD3DE-4E06-B89F-AD21-56260BADC4BA}"/>
                </a:ext>
              </a:extLst>
            </p:cNvPr>
            <p:cNvGrpSpPr/>
            <p:nvPr/>
          </p:nvGrpSpPr>
          <p:grpSpPr>
            <a:xfrm>
              <a:off x="7455736" y="1613756"/>
              <a:ext cx="609538" cy="321458"/>
              <a:chOff x="6487885" y="4587"/>
              <a:chExt cx="623195" cy="226422"/>
            </a:xfrm>
          </p:grpSpPr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6366E32A-CD20-AA05-2DDC-8F4946C1DC87}"/>
                  </a:ext>
                </a:extLst>
              </p:cNvPr>
              <p:cNvGrpSpPr/>
              <p:nvPr/>
            </p:nvGrpSpPr>
            <p:grpSpPr>
              <a:xfrm>
                <a:off x="6601096" y="4587"/>
                <a:ext cx="509984" cy="226422"/>
                <a:chOff x="6601096" y="4587"/>
                <a:chExt cx="509984" cy="226422"/>
              </a:xfrm>
            </p:grpSpPr>
            <p:sp>
              <p:nvSpPr>
                <p:cNvPr id="54" name="직사각형 53">
                  <a:extLst>
                    <a:ext uri="{FF2B5EF4-FFF2-40B4-BE49-F238E27FC236}">
                      <a16:creationId xmlns:a16="http://schemas.microsoft.com/office/drawing/2014/main" id="{ACA86BAF-2303-3AF2-F280-FBC795804299}"/>
                    </a:ext>
                  </a:extLst>
                </p:cNvPr>
                <p:cNvSpPr/>
                <p:nvPr/>
              </p:nvSpPr>
              <p:spPr>
                <a:xfrm>
                  <a:off x="6675651" y="4587"/>
                  <a:ext cx="435429" cy="226422"/>
                </a:xfrm>
                <a:prstGeom prst="rect">
                  <a:avLst/>
                </a:prstGeom>
                <a:noFill/>
                <a:ln w="28575"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직사각형 54">
                  <a:extLst>
                    <a:ext uri="{FF2B5EF4-FFF2-40B4-BE49-F238E27FC236}">
                      <a16:creationId xmlns:a16="http://schemas.microsoft.com/office/drawing/2014/main" id="{1ECB06D5-BE66-E2D0-6287-0FF7382F573F}"/>
                    </a:ext>
                  </a:extLst>
                </p:cNvPr>
                <p:cNvSpPr/>
                <p:nvPr/>
              </p:nvSpPr>
              <p:spPr>
                <a:xfrm>
                  <a:off x="6601096" y="60961"/>
                  <a:ext cx="200297" cy="957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E993EE26-5655-66CE-85F7-B2FDEFC12D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885" y="104736"/>
                <a:ext cx="304799" cy="0"/>
              </a:xfrm>
              <a:prstGeom prst="line">
                <a:avLst/>
              </a:prstGeom>
              <a:ln w="28575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FFED0F0F-8B56-C04D-3429-690BACD173D0}"/>
                </a:ext>
              </a:extLst>
            </p:cNvPr>
            <p:cNvGrpSpPr/>
            <p:nvPr/>
          </p:nvGrpSpPr>
          <p:grpSpPr>
            <a:xfrm>
              <a:off x="7451830" y="1956330"/>
              <a:ext cx="613444" cy="1681241"/>
              <a:chOff x="6487885" y="4587"/>
              <a:chExt cx="623195" cy="226422"/>
            </a:xfrm>
          </p:grpSpPr>
          <p:grpSp>
            <p:nvGrpSpPr>
              <p:cNvPr id="64" name="그룹 63">
                <a:extLst>
                  <a:ext uri="{FF2B5EF4-FFF2-40B4-BE49-F238E27FC236}">
                    <a16:creationId xmlns:a16="http://schemas.microsoft.com/office/drawing/2014/main" id="{DFA0FB9A-11A8-50C1-1CB2-2D6D624A3455}"/>
                  </a:ext>
                </a:extLst>
              </p:cNvPr>
              <p:cNvGrpSpPr/>
              <p:nvPr/>
            </p:nvGrpSpPr>
            <p:grpSpPr>
              <a:xfrm>
                <a:off x="6601096" y="4587"/>
                <a:ext cx="509984" cy="226422"/>
                <a:chOff x="6601096" y="4587"/>
                <a:chExt cx="509984" cy="226422"/>
              </a:xfrm>
            </p:grpSpPr>
            <p:sp>
              <p:nvSpPr>
                <p:cNvPr id="66" name="직사각형 65">
                  <a:extLst>
                    <a:ext uri="{FF2B5EF4-FFF2-40B4-BE49-F238E27FC236}">
                      <a16:creationId xmlns:a16="http://schemas.microsoft.com/office/drawing/2014/main" id="{9B40D059-D1AD-0607-0DF7-C83BD0B6E48A}"/>
                    </a:ext>
                  </a:extLst>
                </p:cNvPr>
                <p:cNvSpPr/>
                <p:nvPr/>
              </p:nvSpPr>
              <p:spPr>
                <a:xfrm>
                  <a:off x="6675651" y="4587"/>
                  <a:ext cx="435429" cy="226422"/>
                </a:xfrm>
                <a:prstGeom prst="rect">
                  <a:avLst/>
                </a:prstGeom>
                <a:noFill/>
                <a:ln w="28575">
                  <a:solidFill>
                    <a:schemeClr val="accent4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7" name="직사각형 66">
                  <a:extLst>
                    <a:ext uri="{FF2B5EF4-FFF2-40B4-BE49-F238E27FC236}">
                      <a16:creationId xmlns:a16="http://schemas.microsoft.com/office/drawing/2014/main" id="{C3FDA68C-6828-515D-9303-D663F9930671}"/>
                    </a:ext>
                  </a:extLst>
                </p:cNvPr>
                <p:cNvSpPr/>
                <p:nvPr/>
              </p:nvSpPr>
              <p:spPr>
                <a:xfrm>
                  <a:off x="6601096" y="60961"/>
                  <a:ext cx="200297" cy="957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65" name="직선 연결선 64">
                <a:extLst>
                  <a:ext uri="{FF2B5EF4-FFF2-40B4-BE49-F238E27FC236}">
                    <a16:creationId xmlns:a16="http://schemas.microsoft.com/office/drawing/2014/main" id="{6AC5D7DA-3709-430C-951E-CCBDA27F679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885" y="104736"/>
                <a:ext cx="304799" cy="0"/>
              </a:xfrm>
              <a:prstGeom prst="line">
                <a:avLst/>
              </a:prstGeom>
              <a:ln w="2857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DBED29AC-96FE-068D-AD43-BA6F28C6AA35}"/>
                </a:ext>
              </a:extLst>
            </p:cNvPr>
            <p:cNvGrpSpPr/>
            <p:nvPr/>
          </p:nvGrpSpPr>
          <p:grpSpPr>
            <a:xfrm>
              <a:off x="7455698" y="3670000"/>
              <a:ext cx="613444" cy="541350"/>
              <a:chOff x="6487885" y="4587"/>
              <a:chExt cx="623195" cy="226422"/>
            </a:xfrm>
          </p:grpSpPr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A095B70C-454E-A816-AF92-62C24F4B31FA}"/>
                  </a:ext>
                </a:extLst>
              </p:cNvPr>
              <p:cNvGrpSpPr/>
              <p:nvPr/>
            </p:nvGrpSpPr>
            <p:grpSpPr>
              <a:xfrm>
                <a:off x="6601096" y="4587"/>
                <a:ext cx="509984" cy="226422"/>
                <a:chOff x="6601096" y="4587"/>
                <a:chExt cx="509984" cy="226422"/>
              </a:xfrm>
            </p:grpSpPr>
            <p:sp>
              <p:nvSpPr>
                <p:cNvPr id="72" name="직사각형 71">
                  <a:extLst>
                    <a:ext uri="{FF2B5EF4-FFF2-40B4-BE49-F238E27FC236}">
                      <a16:creationId xmlns:a16="http://schemas.microsoft.com/office/drawing/2014/main" id="{346F5F46-4AF0-BF09-5F6E-AF5D5343C047}"/>
                    </a:ext>
                  </a:extLst>
                </p:cNvPr>
                <p:cNvSpPr/>
                <p:nvPr/>
              </p:nvSpPr>
              <p:spPr>
                <a:xfrm>
                  <a:off x="6675651" y="4587"/>
                  <a:ext cx="435429" cy="226422"/>
                </a:xfrm>
                <a:prstGeom prst="rect">
                  <a:avLst/>
                </a:prstGeom>
                <a:noFill/>
                <a:ln w="28575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3" name="직사각형 72">
                  <a:extLst>
                    <a:ext uri="{FF2B5EF4-FFF2-40B4-BE49-F238E27FC236}">
                      <a16:creationId xmlns:a16="http://schemas.microsoft.com/office/drawing/2014/main" id="{3636564D-295A-68C9-DAFA-96E987AF9763}"/>
                    </a:ext>
                  </a:extLst>
                </p:cNvPr>
                <p:cNvSpPr/>
                <p:nvPr/>
              </p:nvSpPr>
              <p:spPr>
                <a:xfrm>
                  <a:off x="6601096" y="60961"/>
                  <a:ext cx="200297" cy="957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71" name="직선 연결선 70">
                <a:extLst>
                  <a:ext uri="{FF2B5EF4-FFF2-40B4-BE49-F238E27FC236}">
                    <a16:creationId xmlns:a16="http://schemas.microsoft.com/office/drawing/2014/main" id="{1B35C400-A4F6-8F8C-A422-4F86C536FA1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885" y="104736"/>
                <a:ext cx="304799" cy="0"/>
              </a:xfrm>
              <a:prstGeom prst="line">
                <a:avLst/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89EE1D2A-C43D-F4C3-9EB2-44FDC79A131C}"/>
                </a:ext>
              </a:extLst>
            </p:cNvPr>
            <p:cNvGrpSpPr/>
            <p:nvPr/>
          </p:nvGrpSpPr>
          <p:grpSpPr>
            <a:xfrm>
              <a:off x="7455698" y="4239218"/>
              <a:ext cx="613444" cy="1889694"/>
              <a:chOff x="6487885" y="4587"/>
              <a:chExt cx="623195" cy="226422"/>
            </a:xfrm>
          </p:grpSpPr>
          <p:grpSp>
            <p:nvGrpSpPr>
              <p:cNvPr id="76" name="그룹 75">
                <a:extLst>
                  <a:ext uri="{FF2B5EF4-FFF2-40B4-BE49-F238E27FC236}">
                    <a16:creationId xmlns:a16="http://schemas.microsoft.com/office/drawing/2014/main" id="{E08D2412-0342-E8E0-B778-C39095D51A75}"/>
                  </a:ext>
                </a:extLst>
              </p:cNvPr>
              <p:cNvGrpSpPr/>
              <p:nvPr/>
            </p:nvGrpSpPr>
            <p:grpSpPr>
              <a:xfrm>
                <a:off x="6601096" y="4587"/>
                <a:ext cx="509984" cy="226422"/>
                <a:chOff x="6601096" y="4587"/>
                <a:chExt cx="509984" cy="226422"/>
              </a:xfrm>
            </p:grpSpPr>
            <p:sp>
              <p:nvSpPr>
                <p:cNvPr id="78" name="직사각형 77">
                  <a:extLst>
                    <a:ext uri="{FF2B5EF4-FFF2-40B4-BE49-F238E27FC236}">
                      <a16:creationId xmlns:a16="http://schemas.microsoft.com/office/drawing/2014/main" id="{9EFDD0E6-C086-BAC5-C4E6-4CB59D9EFD1E}"/>
                    </a:ext>
                  </a:extLst>
                </p:cNvPr>
                <p:cNvSpPr/>
                <p:nvPr/>
              </p:nvSpPr>
              <p:spPr>
                <a:xfrm>
                  <a:off x="6675651" y="4587"/>
                  <a:ext cx="435429" cy="226422"/>
                </a:xfrm>
                <a:prstGeom prst="rect">
                  <a:avLst/>
                </a:prstGeom>
                <a:noFill/>
                <a:ln w="28575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97B1C02E-54B4-79E4-4B5D-4A9AB2046D90}"/>
                    </a:ext>
                  </a:extLst>
                </p:cNvPr>
                <p:cNvSpPr/>
                <p:nvPr/>
              </p:nvSpPr>
              <p:spPr>
                <a:xfrm>
                  <a:off x="6601096" y="60961"/>
                  <a:ext cx="200297" cy="957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77" name="직선 연결선 76">
                <a:extLst>
                  <a:ext uri="{FF2B5EF4-FFF2-40B4-BE49-F238E27FC236}">
                    <a16:creationId xmlns:a16="http://schemas.microsoft.com/office/drawing/2014/main" id="{D978CE84-82D6-8786-B77A-F201D82AFA1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885" y="104736"/>
                <a:ext cx="304799" cy="0"/>
              </a:xfrm>
              <a:prstGeom prst="line">
                <a:avLst/>
              </a:prstGeom>
              <a:ln w="28575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A6D32DDC-DC37-42DA-FB3F-AE64EFC243EA}"/>
                </a:ext>
              </a:extLst>
            </p:cNvPr>
            <p:cNvGrpSpPr/>
            <p:nvPr/>
          </p:nvGrpSpPr>
          <p:grpSpPr>
            <a:xfrm>
              <a:off x="7458576" y="6153148"/>
              <a:ext cx="606700" cy="630307"/>
              <a:chOff x="6496594" y="0"/>
              <a:chExt cx="623195" cy="226422"/>
            </a:xfrm>
          </p:grpSpPr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93090232-78AF-9351-7707-0B344F8D4968}"/>
                  </a:ext>
                </a:extLst>
              </p:cNvPr>
              <p:cNvGrpSpPr/>
              <p:nvPr/>
            </p:nvGrpSpPr>
            <p:grpSpPr>
              <a:xfrm>
                <a:off x="6601096" y="0"/>
                <a:ext cx="518693" cy="226422"/>
                <a:chOff x="6601096" y="0"/>
                <a:chExt cx="518693" cy="226422"/>
              </a:xfrm>
            </p:grpSpPr>
            <p:sp>
              <p:nvSpPr>
                <p:cNvPr id="84" name="직사각형 83">
                  <a:extLst>
                    <a:ext uri="{FF2B5EF4-FFF2-40B4-BE49-F238E27FC236}">
                      <a16:creationId xmlns:a16="http://schemas.microsoft.com/office/drawing/2014/main" id="{6668B2C8-76E5-40F9-E8D6-50AA4C3F1228}"/>
                    </a:ext>
                  </a:extLst>
                </p:cNvPr>
                <p:cNvSpPr/>
                <p:nvPr/>
              </p:nvSpPr>
              <p:spPr>
                <a:xfrm>
                  <a:off x="6684360" y="0"/>
                  <a:ext cx="435429" cy="226422"/>
                </a:xfrm>
                <a:prstGeom prst="rect">
                  <a:avLst/>
                </a:pr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5" name="직사각형 84">
                  <a:extLst>
                    <a:ext uri="{FF2B5EF4-FFF2-40B4-BE49-F238E27FC236}">
                      <a16:creationId xmlns:a16="http://schemas.microsoft.com/office/drawing/2014/main" id="{9ED46420-2F5E-DC34-21B2-C0612CC25276}"/>
                    </a:ext>
                  </a:extLst>
                </p:cNvPr>
                <p:cNvSpPr/>
                <p:nvPr/>
              </p:nvSpPr>
              <p:spPr>
                <a:xfrm>
                  <a:off x="6601096" y="60961"/>
                  <a:ext cx="200297" cy="9579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83" name="직선 연결선 82">
                <a:extLst>
                  <a:ext uri="{FF2B5EF4-FFF2-40B4-BE49-F238E27FC236}">
                    <a16:creationId xmlns:a16="http://schemas.microsoft.com/office/drawing/2014/main" id="{9F994F72-86AC-BE43-139F-C8ECF15D7AE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96594" y="100149"/>
                <a:ext cx="304799" cy="0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6718C5D9-DEBB-ADE4-36C5-88C051535E54}"/>
                </a:ext>
              </a:extLst>
            </p:cNvPr>
            <p:cNvSpPr txBox="1"/>
            <p:nvPr/>
          </p:nvSpPr>
          <p:spPr>
            <a:xfrm>
              <a:off x="6377959" y="6250964"/>
              <a:ext cx="842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Footer</a:t>
              </a:r>
            </a:p>
          </p:txBody>
        </p:sp>
        <p:pic>
          <p:nvPicPr>
            <p:cNvPr id="6" name="그림 5" descr="텍스트, 인간의 얼굴, 스크린샷, 미소이(가) 표시된 사진&#10;&#10;자동 생성된 설명">
              <a:extLst>
                <a:ext uri="{FF2B5EF4-FFF2-40B4-BE49-F238E27FC236}">
                  <a16:creationId xmlns:a16="http://schemas.microsoft.com/office/drawing/2014/main" id="{E710DAE1-ABEA-24C1-BB93-AD2689AE4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9629" y="111764"/>
              <a:ext cx="3619099" cy="6671691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3389EDE-8287-6CBD-AF9A-0CD71D473693}"/>
                </a:ext>
              </a:extLst>
            </p:cNvPr>
            <p:cNvSpPr/>
            <p:nvPr/>
          </p:nvSpPr>
          <p:spPr>
            <a:xfrm>
              <a:off x="7929629" y="111764"/>
              <a:ext cx="3619099" cy="128413"/>
            </a:xfrm>
            <a:prstGeom prst="rect">
              <a:avLst/>
            </a:prstGeom>
            <a:solidFill>
              <a:srgbClr val="00B0F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4B637D6-E0FF-F4D6-8927-B2AB98B2850A}"/>
                </a:ext>
              </a:extLst>
            </p:cNvPr>
            <p:cNvSpPr/>
            <p:nvPr/>
          </p:nvSpPr>
          <p:spPr>
            <a:xfrm>
              <a:off x="7929629" y="6135349"/>
              <a:ext cx="3619099" cy="648107"/>
            </a:xfrm>
            <a:prstGeom prst="rect">
              <a:avLst/>
            </a:prstGeom>
            <a:solidFill>
              <a:srgbClr val="00B0F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ADB87D4-8BF3-1C64-CB32-1C968293A0E9}"/>
                </a:ext>
              </a:extLst>
            </p:cNvPr>
            <p:cNvSpPr/>
            <p:nvPr/>
          </p:nvSpPr>
          <p:spPr>
            <a:xfrm>
              <a:off x="7929629" y="332035"/>
              <a:ext cx="3619099" cy="1279270"/>
            </a:xfrm>
            <a:prstGeom prst="rect">
              <a:avLst/>
            </a:prstGeom>
            <a:solidFill>
              <a:srgbClr val="00B0F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0EB9A1-FAD9-100B-2A9F-C7879D7CB0A0}"/>
                </a:ext>
              </a:extLst>
            </p:cNvPr>
            <p:cNvSpPr/>
            <p:nvPr/>
          </p:nvSpPr>
          <p:spPr>
            <a:xfrm>
              <a:off x="7929629" y="1611306"/>
              <a:ext cx="3619099" cy="338880"/>
            </a:xfrm>
            <a:prstGeom prst="rect">
              <a:avLst/>
            </a:prstGeom>
            <a:solidFill>
              <a:srgbClr val="7030A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CCAB5E0-BDA8-0D45-EE26-00FC19898EEB}"/>
                </a:ext>
              </a:extLst>
            </p:cNvPr>
            <p:cNvSpPr/>
            <p:nvPr/>
          </p:nvSpPr>
          <p:spPr>
            <a:xfrm>
              <a:off x="7929629" y="1950185"/>
              <a:ext cx="3619099" cy="1719814"/>
            </a:xfrm>
            <a:prstGeom prst="rect">
              <a:avLst/>
            </a:prstGeom>
            <a:solidFill>
              <a:schemeClr val="accent4"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E624F3F-E275-8ED1-295E-E8745B391BBF}"/>
                </a:ext>
              </a:extLst>
            </p:cNvPr>
            <p:cNvSpPr/>
            <p:nvPr/>
          </p:nvSpPr>
          <p:spPr>
            <a:xfrm>
              <a:off x="7929629" y="3669999"/>
              <a:ext cx="3619099" cy="559152"/>
            </a:xfrm>
            <a:prstGeom prst="rect">
              <a:avLst/>
            </a:prstGeom>
            <a:solidFill>
              <a:schemeClr val="accent3"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9C882F1-760E-C6B9-9797-329991F59039}"/>
                </a:ext>
              </a:extLst>
            </p:cNvPr>
            <p:cNvSpPr/>
            <p:nvPr/>
          </p:nvSpPr>
          <p:spPr>
            <a:xfrm>
              <a:off x="7929628" y="4229151"/>
              <a:ext cx="3619099" cy="1906197"/>
            </a:xfrm>
            <a:prstGeom prst="rect">
              <a:avLst/>
            </a:prstGeom>
            <a:solidFill>
              <a:schemeClr val="accent6"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FF910C2-8CD1-6532-B9E9-5747B1680A3F}"/>
                </a:ext>
              </a:extLst>
            </p:cNvPr>
            <p:cNvSpPr txBox="1"/>
            <p:nvPr/>
          </p:nvSpPr>
          <p:spPr>
            <a:xfrm>
              <a:off x="6218806" y="730053"/>
              <a:ext cx="11119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Section</a:t>
              </a:r>
              <a:r>
                <a:rPr lang="ko-KR" altLang="en-US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1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3B0AB32-F170-E67B-2A29-AACA3E8BFE35}"/>
                </a:ext>
              </a:extLst>
            </p:cNvPr>
            <p:cNvSpPr txBox="1"/>
            <p:nvPr/>
          </p:nvSpPr>
          <p:spPr>
            <a:xfrm>
              <a:off x="6215919" y="1591288"/>
              <a:ext cx="11119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Section</a:t>
              </a:r>
              <a:r>
                <a:rPr lang="ko-KR" altLang="en-US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2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C088D2B-AF9B-3DC2-5712-51D901507F30}"/>
                </a:ext>
              </a:extLst>
            </p:cNvPr>
            <p:cNvSpPr txBox="1"/>
            <p:nvPr/>
          </p:nvSpPr>
          <p:spPr>
            <a:xfrm>
              <a:off x="6223817" y="2530685"/>
              <a:ext cx="11119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Section</a:t>
              </a:r>
              <a:r>
                <a:rPr lang="ko-KR" altLang="en-US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3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505A6A7-67CF-D4FE-BF1D-B989570FF2EC}"/>
                </a:ext>
              </a:extLst>
            </p:cNvPr>
            <p:cNvSpPr txBox="1"/>
            <p:nvPr/>
          </p:nvSpPr>
          <p:spPr>
            <a:xfrm>
              <a:off x="6215918" y="3750023"/>
              <a:ext cx="11119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Section</a:t>
              </a:r>
              <a:r>
                <a:rPr lang="ko-KR" altLang="en-US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4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73DAEECE-181A-E93E-F5FE-E23F53A8CDA4}"/>
                </a:ext>
              </a:extLst>
            </p:cNvPr>
            <p:cNvSpPr txBox="1"/>
            <p:nvPr/>
          </p:nvSpPr>
          <p:spPr>
            <a:xfrm>
              <a:off x="6223817" y="4844668"/>
              <a:ext cx="11119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Section</a:t>
              </a:r>
              <a:r>
                <a:rPr lang="ko-KR" altLang="en-US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5</a:t>
              </a: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AF24F3FF-F0DD-F97E-0970-E1CCD1CB5DD1}"/>
                </a:ext>
              </a:extLst>
            </p:cNvPr>
            <p:cNvSpPr/>
            <p:nvPr/>
          </p:nvSpPr>
          <p:spPr>
            <a:xfrm>
              <a:off x="7931746" y="243359"/>
              <a:ext cx="3619099" cy="97200"/>
            </a:xfrm>
            <a:prstGeom prst="rect">
              <a:avLst/>
            </a:prstGeom>
            <a:solidFill>
              <a:srgbClr val="FF00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97D5D798-509C-240E-709D-F610AD60E948}"/>
                </a:ext>
              </a:extLst>
            </p:cNvPr>
            <p:cNvSpPr txBox="1"/>
            <p:nvPr/>
          </p:nvSpPr>
          <p:spPr>
            <a:xfrm>
              <a:off x="6532521" y="175970"/>
              <a:ext cx="69822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6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Nav</a:t>
              </a:r>
              <a:endParaRPr lang="ko-KR" altLang="en-US" sz="1600" dirty="0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347F2D1-240C-A9CE-012A-10E889A558C0}"/>
                </a:ext>
              </a:extLst>
            </p:cNvPr>
            <p:cNvSpPr txBox="1"/>
            <p:nvPr/>
          </p:nvSpPr>
          <p:spPr>
            <a:xfrm>
              <a:off x="6418214" y="429484"/>
              <a:ext cx="808578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&lt; </a:t>
              </a:r>
              <a:r>
                <a:rPr lang="ko-KR" altLang="en-US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오지현 </a:t>
              </a:r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&gt;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7B89C52A-3B46-BDCF-B525-CC628460DC35}"/>
                </a:ext>
              </a:extLst>
            </p:cNvPr>
            <p:cNvSpPr txBox="1"/>
            <p:nvPr/>
          </p:nvSpPr>
          <p:spPr>
            <a:xfrm>
              <a:off x="6413494" y="983883"/>
              <a:ext cx="808578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&lt; </a:t>
              </a:r>
              <a:r>
                <a:rPr lang="ko-KR" altLang="en-US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오지현 </a:t>
              </a:r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&gt;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0F72E6B8-B3F1-2D3F-FAA1-CFDE4DB2D129}"/>
                </a:ext>
              </a:extLst>
            </p:cNvPr>
            <p:cNvSpPr txBox="1"/>
            <p:nvPr/>
          </p:nvSpPr>
          <p:spPr>
            <a:xfrm>
              <a:off x="6413494" y="1845813"/>
              <a:ext cx="808578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&lt; </a:t>
              </a:r>
              <a:r>
                <a:rPr lang="ko-KR" altLang="en-US" sz="1100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최연주</a:t>
              </a:r>
              <a:r>
                <a:rPr lang="ko-KR" altLang="en-US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&gt;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855A096F-1964-6BFC-8860-DBF78AFC3DBB}"/>
                </a:ext>
              </a:extLst>
            </p:cNvPr>
            <p:cNvSpPr txBox="1"/>
            <p:nvPr/>
          </p:nvSpPr>
          <p:spPr>
            <a:xfrm>
              <a:off x="6407180" y="2798159"/>
              <a:ext cx="808578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&lt; </a:t>
              </a:r>
              <a:r>
                <a:rPr lang="ko-KR" altLang="en-US" sz="1100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최연주</a:t>
              </a:r>
              <a:r>
                <a:rPr lang="ko-KR" altLang="en-US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&gt;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1E5C7919-D5D9-DC3A-A3E8-C985D9463812}"/>
                </a:ext>
              </a:extLst>
            </p:cNvPr>
            <p:cNvSpPr txBox="1"/>
            <p:nvPr/>
          </p:nvSpPr>
          <p:spPr>
            <a:xfrm>
              <a:off x="6402726" y="4027808"/>
              <a:ext cx="808578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&lt; </a:t>
              </a:r>
              <a:r>
                <a:rPr lang="ko-KR" altLang="en-US" sz="1100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임효진</a:t>
              </a:r>
              <a:r>
                <a:rPr lang="ko-KR" altLang="en-US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&gt;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C599CCE-7763-CDC5-E66C-FD5A4CDBFA34}"/>
                </a:ext>
              </a:extLst>
            </p:cNvPr>
            <p:cNvSpPr txBox="1"/>
            <p:nvPr/>
          </p:nvSpPr>
          <p:spPr>
            <a:xfrm>
              <a:off x="6409118" y="5113027"/>
              <a:ext cx="808578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&lt; </a:t>
              </a:r>
              <a:r>
                <a:rPr lang="ko-KR" altLang="en-US" sz="1100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임효진</a:t>
              </a:r>
              <a:r>
                <a:rPr lang="ko-KR" altLang="en-US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&gt;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1DF4E94C-1840-8B95-4178-9262E4FCFE19}"/>
                </a:ext>
              </a:extLst>
            </p:cNvPr>
            <p:cNvSpPr txBox="1"/>
            <p:nvPr/>
          </p:nvSpPr>
          <p:spPr>
            <a:xfrm>
              <a:off x="6415893" y="6521845"/>
              <a:ext cx="808578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&lt; </a:t>
              </a:r>
              <a:r>
                <a:rPr lang="ko-KR" altLang="en-US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오지현 </a:t>
              </a:r>
              <a:r>
                <a:rPr lang="en-US" altLang="ko-KR" sz="11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&gt;</a:t>
              </a:r>
            </a:p>
          </p:txBody>
        </p: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D3938DDB-05D2-EEED-FE24-B3AA3C0AC9DA}"/>
              </a:ext>
            </a:extLst>
          </p:cNvPr>
          <p:cNvSpPr txBox="1"/>
          <p:nvPr/>
        </p:nvSpPr>
        <p:spPr>
          <a:xfrm>
            <a:off x="643272" y="596313"/>
            <a:ext cx="44454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06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코드 구조 및 수정사항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048C179-F7E4-FB09-5ECC-38190D491112}"/>
              </a:ext>
            </a:extLst>
          </p:cNvPr>
          <p:cNvSpPr txBox="1"/>
          <p:nvPr/>
        </p:nvSpPr>
        <p:spPr>
          <a:xfrm>
            <a:off x="428489" y="2485441"/>
            <a:ext cx="570718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〮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시멘틱</a:t>
            </a:r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태그 사용</a:t>
            </a:r>
            <a:endParaRPr lang="en-US" altLang="ko-KR" sz="2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2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- </a:t>
            </a:r>
            <a:r>
              <a:rPr lang="ko-KR" altLang="en-US" sz="2000" i="0" dirty="0">
                <a:solidFill>
                  <a:srgbClr val="272626"/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사이트의 구조를 파악하기 쉬움</a:t>
            </a:r>
            <a:endParaRPr lang="en-US" altLang="ko-KR" sz="2000" i="0" dirty="0">
              <a:solidFill>
                <a:srgbClr val="272626"/>
              </a:solidFill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endParaRPr lang="en-US" altLang="ko-KR" sz="900" i="0" dirty="0">
              <a:solidFill>
                <a:srgbClr val="272626"/>
              </a:solidFill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〮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섹션별로 코드 작성 후 하나의 파일로 합침</a:t>
            </a:r>
            <a:endParaRPr lang="en-US" altLang="ko-KR" sz="2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9822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44454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06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코드 구조 및 수정사항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1035815" y="7097173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8858491-3132-9B2D-5EE7-D23B2F32A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22" y="1402593"/>
            <a:ext cx="8518179" cy="47914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F9183B-4BD6-C3E2-4D6B-EBC591A64BFA}"/>
              </a:ext>
            </a:extLst>
          </p:cNvPr>
          <p:cNvSpPr txBox="1"/>
          <p:nvPr/>
        </p:nvSpPr>
        <p:spPr>
          <a:xfrm>
            <a:off x="8847330" y="3075057"/>
            <a:ext cx="3276777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〮 기존 페이지의 구조 참고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endParaRPr lang="en-US" altLang="ko-KR" sz="6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〮 변수명은 </a:t>
            </a: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카멜케이스로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선언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4426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44454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06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코드 구조 및 수정사항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C98CAED-C9C1-2EE1-D317-69BDC3603F32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91DC11FA-E89C-4F95-076C-099635FBF1CD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ED74DD91-E3F8-830C-2805-D354C05092E5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731E1490-7DA0-0A51-05C2-61E3291A7A59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DA19C75C-8346-0410-828B-6BFF7BAFEE2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F5042165-C129-7867-E05B-7C3B1D156FE4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3ED89F30-1EE3-86AB-51C5-026B21F76E3A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" name="달 7">
              <a:extLst>
                <a:ext uri="{FF2B5EF4-FFF2-40B4-BE49-F238E27FC236}">
                  <a16:creationId xmlns:a16="http://schemas.microsoft.com/office/drawing/2014/main" id="{C78D15A1-89A4-BFC6-2D36-7B093FCB1028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0FDAEDE-C13A-0EF1-0368-8AF8DF6E17FB}"/>
              </a:ext>
            </a:extLst>
          </p:cNvPr>
          <p:cNvSpPr txBox="1"/>
          <p:nvPr/>
        </p:nvSpPr>
        <p:spPr>
          <a:xfrm>
            <a:off x="5370862" y="3129083"/>
            <a:ext cx="14328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코드 설명</a:t>
            </a:r>
            <a:endParaRPr lang="en-US" altLang="ko-KR" sz="2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D03480-0346-67B9-CFEA-6DEF31C9F14A}"/>
              </a:ext>
            </a:extLst>
          </p:cNvPr>
          <p:cNvSpPr txBox="1"/>
          <p:nvPr/>
        </p:nvSpPr>
        <p:spPr>
          <a:xfrm>
            <a:off x="4389120" y="3604188"/>
            <a:ext cx="38317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Code_Eaters</a:t>
            </a:r>
            <a:r>
              <a:rPr lang="ko-KR" altLang="en-US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/WonderWall.html</a:t>
            </a:r>
          </a:p>
        </p:txBody>
      </p:sp>
    </p:spTree>
    <p:extLst>
      <p:ext uri="{BB962C8B-B14F-4D97-AF65-F5344CB8AC3E}">
        <p14:creationId xmlns:p14="http://schemas.microsoft.com/office/powerpoint/2010/main" val="700481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3217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07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문제 해결 방법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그림 4" descr="상징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65E40A1A-FCB9-8F94-F681-76228F5C7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3661" y="2209058"/>
            <a:ext cx="1219941" cy="1219941"/>
          </a:xfrm>
          <a:prstGeom prst="rect">
            <a:avLst/>
          </a:prstGeom>
        </p:spPr>
      </p:pic>
      <p:pic>
        <p:nvPicPr>
          <p:cNvPr id="7" name="그림 6" descr="그래픽, 로고, 원, 상징이(가) 표시된 사진&#10;&#10;자동 생성된 설명">
            <a:extLst>
              <a:ext uri="{FF2B5EF4-FFF2-40B4-BE49-F238E27FC236}">
                <a16:creationId xmlns:a16="http://schemas.microsoft.com/office/drawing/2014/main" id="{1DBB022A-2BE7-7D27-A611-F0299CB57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182" y="2209058"/>
            <a:ext cx="1219942" cy="1219942"/>
          </a:xfrm>
          <a:prstGeom prst="rect">
            <a:avLst/>
          </a:prstGeom>
        </p:spPr>
      </p:pic>
      <p:pic>
        <p:nvPicPr>
          <p:cNvPr id="12" name="그림 11" descr="로고, 상징, 레드, 그래픽이(가) 표시된 사진&#10;&#10;자동 생성된 설명">
            <a:extLst>
              <a:ext uri="{FF2B5EF4-FFF2-40B4-BE49-F238E27FC236}">
                <a16:creationId xmlns:a16="http://schemas.microsoft.com/office/drawing/2014/main" id="{95838366-CAA0-B546-F683-A6691DF9E9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139" y="2209057"/>
            <a:ext cx="1219942" cy="121994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67F6897-2BE9-037E-EC56-F376C397F0DC}"/>
              </a:ext>
            </a:extLst>
          </p:cNvPr>
          <p:cNvSpPr txBox="1"/>
          <p:nvPr/>
        </p:nvSpPr>
        <p:spPr>
          <a:xfrm>
            <a:off x="9311756" y="1988288"/>
            <a:ext cx="15937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dirty="0"/>
              <a:t>📖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0C84F3-49A0-8DF4-AA9B-001FE42C8544}"/>
              </a:ext>
            </a:extLst>
          </p:cNvPr>
          <p:cNvSpPr txBox="1"/>
          <p:nvPr/>
        </p:nvSpPr>
        <p:spPr>
          <a:xfrm>
            <a:off x="2092357" y="3878803"/>
            <a:ext cx="89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구글링</a:t>
            </a:r>
            <a:endParaRPr lang="ko-KR" altLang="en-US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947D83-B949-8D94-6A31-766D354E7CDA}"/>
              </a:ext>
            </a:extLst>
          </p:cNvPr>
          <p:cNvSpPr txBox="1"/>
          <p:nvPr/>
        </p:nvSpPr>
        <p:spPr>
          <a:xfrm>
            <a:off x="4433479" y="3878803"/>
            <a:ext cx="1340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Chat GPT</a:t>
            </a:r>
            <a:endParaRPr lang="ko-KR" altLang="en-US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5F4FB4-FD1A-9B30-1177-4DFE5B08B16C}"/>
              </a:ext>
            </a:extLst>
          </p:cNvPr>
          <p:cNvSpPr txBox="1"/>
          <p:nvPr/>
        </p:nvSpPr>
        <p:spPr>
          <a:xfrm>
            <a:off x="6958819" y="3878803"/>
            <a:ext cx="1420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유튜브 강의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F03D85-D5FD-5B7A-6FF4-890F7500DE40}"/>
              </a:ext>
            </a:extLst>
          </p:cNvPr>
          <p:cNvSpPr txBox="1"/>
          <p:nvPr/>
        </p:nvSpPr>
        <p:spPr>
          <a:xfrm>
            <a:off x="9516139" y="3878803"/>
            <a:ext cx="1184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교재 참고</a:t>
            </a:r>
          </a:p>
        </p:txBody>
      </p:sp>
    </p:spTree>
    <p:extLst>
      <p:ext uri="{BB962C8B-B14F-4D97-AF65-F5344CB8AC3E}">
        <p14:creationId xmlns:p14="http://schemas.microsoft.com/office/powerpoint/2010/main" val="2943181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3310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08 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필요 개선 사항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5370A23-AC5F-FBB0-A8B5-F65AC4DE0860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E9C82EC9-A775-4D66-48E2-AC22661095CC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705CD460-3CC1-99E3-5C97-CC01F3563827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9F3870A6-1C50-E184-A33D-7F93FC00ED76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81DD0F39-FB80-247F-7B17-FEEF874642B2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920F809F-4A73-F5F6-50B7-5AB61B2587F5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73B63253-BED2-03C9-4B39-65F4DF0C9784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달 14">
              <a:extLst>
                <a:ext uri="{FF2B5EF4-FFF2-40B4-BE49-F238E27FC236}">
                  <a16:creationId xmlns:a16="http://schemas.microsoft.com/office/drawing/2014/main" id="{587EF7C5-CABB-7600-652E-7C6661909879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 descr="텍스트, 스크린샷, 라인, 폰트이(가) 표시된 사진&#10;&#10;자동 생성된 설명">
            <a:extLst>
              <a:ext uri="{FF2B5EF4-FFF2-40B4-BE49-F238E27FC236}">
                <a16:creationId xmlns:a16="http://schemas.microsoft.com/office/drawing/2014/main" id="{9289A32E-E00F-1203-5A49-2BA5582A58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" t="3837" r="1821" b="4049"/>
          <a:stretch/>
        </p:blipFill>
        <p:spPr>
          <a:xfrm>
            <a:off x="6200503" y="2020389"/>
            <a:ext cx="5329645" cy="2211977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85452AE-4258-9817-FCB9-39BE3606DEB6}"/>
              </a:ext>
            </a:extLst>
          </p:cNvPr>
          <p:cNvCxnSpPr>
            <a:cxnSpLocks/>
          </p:cNvCxnSpPr>
          <p:nvPr/>
        </p:nvCxnSpPr>
        <p:spPr>
          <a:xfrm>
            <a:off x="4772706" y="3086377"/>
            <a:ext cx="889590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F09B19B-0DE5-E2F1-55B1-39CE17E8193B}"/>
              </a:ext>
            </a:extLst>
          </p:cNvPr>
          <p:cNvSpPr txBox="1"/>
          <p:nvPr/>
        </p:nvSpPr>
        <p:spPr>
          <a:xfrm>
            <a:off x="2172974" y="4415083"/>
            <a:ext cx="766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현재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46CF13-DF62-F7CF-F593-024145A43ECC}"/>
              </a:ext>
            </a:extLst>
          </p:cNvPr>
          <p:cNvSpPr txBox="1"/>
          <p:nvPr/>
        </p:nvSpPr>
        <p:spPr>
          <a:xfrm>
            <a:off x="8499565" y="4415083"/>
            <a:ext cx="766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개선</a:t>
            </a:r>
          </a:p>
        </p:txBody>
      </p:sp>
      <p:pic>
        <p:nvPicPr>
          <p:cNvPr id="5" name="그림 4" descr="도표, 스케치, 라인, 디자인이(가) 표시된 사진&#10;&#10;자동 생성된 설명">
            <a:extLst>
              <a:ext uri="{FF2B5EF4-FFF2-40B4-BE49-F238E27FC236}">
                <a16:creationId xmlns:a16="http://schemas.microsoft.com/office/drawing/2014/main" id="{076501A2-EA49-DB38-4CF2-AED6CA19DE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470" y="2020389"/>
            <a:ext cx="3496029" cy="209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9428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19896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09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느낀 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67F6897-2BE9-037E-EC56-F376C397F0DC}"/>
              </a:ext>
            </a:extLst>
          </p:cNvPr>
          <p:cNvSpPr txBox="1"/>
          <p:nvPr/>
        </p:nvSpPr>
        <p:spPr>
          <a:xfrm>
            <a:off x="643272" y="2800521"/>
            <a:ext cx="817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😚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76EA80-8880-4AD7-73CB-DFC3C2856C28}"/>
              </a:ext>
            </a:extLst>
          </p:cNvPr>
          <p:cNvSpPr txBox="1"/>
          <p:nvPr/>
        </p:nvSpPr>
        <p:spPr>
          <a:xfrm>
            <a:off x="643272" y="1758899"/>
            <a:ext cx="817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/>
              <a:t>😊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7C94AF-AA39-4D90-594D-E599A4EF9E9B}"/>
              </a:ext>
            </a:extLst>
          </p:cNvPr>
          <p:cNvSpPr txBox="1"/>
          <p:nvPr/>
        </p:nvSpPr>
        <p:spPr>
          <a:xfrm>
            <a:off x="643272" y="3846244"/>
            <a:ext cx="817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/>
              <a:t>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13B6EC-0DD7-7BBF-1C9F-A111F33A9C9E}"/>
              </a:ext>
            </a:extLst>
          </p:cNvPr>
          <p:cNvSpPr txBox="1"/>
          <p:nvPr/>
        </p:nvSpPr>
        <p:spPr>
          <a:xfrm>
            <a:off x="1368671" y="1893633"/>
            <a:ext cx="9533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지현 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오류 수정을 통해 코드 구조 및 작성에 대해 </a:t>
            </a: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능숙해졌다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4279EB-D6E9-8517-AF60-4D3C971FBE43}"/>
              </a:ext>
            </a:extLst>
          </p:cNvPr>
          <p:cNvSpPr txBox="1"/>
          <p:nvPr/>
        </p:nvSpPr>
        <p:spPr>
          <a:xfrm>
            <a:off x="1368671" y="2935255"/>
            <a:ext cx="860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연주 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정규 강의 내용을 복습할 수 있는 유익한 시간이 되었다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521354-B689-CDE1-A512-3BC4BE96A742}"/>
              </a:ext>
            </a:extLst>
          </p:cNvPr>
          <p:cNvSpPr txBox="1"/>
          <p:nvPr/>
        </p:nvSpPr>
        <p:spPr>
          <a:xfrm>
            <a:off x="1368671" y="3987018"/>
            <a:ext cx="103356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효진 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html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부분의 구조와 </a:t>
            </a:r>
            <a:r>
              <a:rPr lang="en-US" altLang="ko-KR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css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스타일 코드에 대해 아직 익숙하지 않아 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     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어떻게 </a:t>
            </a: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짜야할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지 어려움이 있었는데 원래 홈페이지 코드를 참고해가면서 모르는 부분들을 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     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직접 찾아가며 새로운 코드들에 대해 알아갈 수 있었고 점점 홈페이지의 구조를 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      </a:t>
            </a: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갖춰나갈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수 있는 방법을 배울 수 있어 좋았습니다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4258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1E958850-ACF0-B620-7F56-F1D1FD4DE4DA}"/>
              </a:ext>
            </a:extLst>
          </p:cNvPr>
          <p:cNvGrpSpPr/>
          <p:nvPr/>
        </p:nvGrpSpPr>
        <p:grpSpPr>
          <a:xfrm>
            <a:off x="2955851" y="5380074"/>
            <a:ext cx="9813851" cy="3125973"/>
            <a:chOff x="2955851" y="5380074"/>
            <a:chExt cx="9813851" cy="312597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F083249-2BE7-7178-6710-103DF5267D29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AAF4EBC9-3965-D847-DAEA-E29202BA112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rgbClr val="406FC4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94E8CC98-364F-574C-435C-49ACDC549498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rgbClr val="0040C0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7737E264-B5EB-B5F2-D91F-2543446B127E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rgbClr val="029ABE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DF81A282-ED38-4D60-B704-7FB994E34334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rgbClr val="69E2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B227652-63D0-D164-00E8-9D33D90B648F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rgbClr val="69E2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달 9">
              <a:extLst>
                <a:ext uri="{FF2B5EF4-FFF2-40B4-BE49-F238E27FC236}">
                  <a16:creationId xmlns:a16="http://schemas.microsoft.com/office/drawing/2014/main" id="{0C318171-25AC-E8EE-C8C6-2C8082C17431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rgbClr val="69E2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D663294-2754-8007-C293-310DBE3D762B}"/>
              </a:ext>
            </a:extLst>
          </p:cNvPr>
          <p:cNvSpPr/>
          <p:nvPr/>
        </p:nvSpPr>
        <p:spPr>
          <a:xfrm>
            <a:off x="1908547" y="1618030"/>
            <a:ext cx="3053320" cy="515680"/>
          </a:xfrm>
          <a:prstGeom prst="roundRect">
            <a:avLst>
              <a:gd name="adj" fmla="val 50000"/>
            </a:avLst>
          </a:prstGeom>
          <a:solidFill>
            <a:srgbClr val="004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2023-2 </a:t>
            </a:r>
            <a:r>
              <a:rPr lang="ko-KR" altLang="en-US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알고리즘 동아리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402A85-64A7-967D-CB5A-2C7F1D471702}"/>
              </a:ext>
            </a:extLst>
          </p:cNvPr>
          <p:cNvSpPr txBox="1"/>
          <p:nvPr/>
        </p:nvSpPr>
        <p:spPr>
          <a:xfrm>
            <a:off x="4412686" y="2748769"/>
            <a:ext cx="33666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감사합니다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B4CE6A-9C57-8F2F-12F1-6BC9A3EC9B14}"/>
              </a:ext>
            </a:extLst>
          </p:cNvPr>
          <p:cNvSpPr txBox="1"/>
          <p:nvPr/>
        </p:nvSpPr>
        <p:spPr>
          <a:xfrm>
            <a:off x="8392694" y="4182392"/>
            <a:ext cx="23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오지현</a:t>
            </a:r>
            <a:r>
              <a:rPr lang="en-US" altLang="ko-KR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임효진</a:t>
            </a:r>
            <a:r>
              <a:rPr lang="en-US" altLang="ko-KR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최연주</a:t>
            </a:r>
            <a:endParaRPr lang="ko-KR" altLang="en-US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2093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1E958850-ACF0-B620-7F56-F1D1FD4DE4DA}"/>
              </a:ext>
            </a:extLst>
          </p:cNvPr>
          <p:cNvGrpSpPr/>
          <p:nvPr/>
        </p:nvGrpSpPr>
        <p:grpSpPr>
          <a:xfrm rot="5400000" flipV="1">
            <a:off x="7852145" y="1610833"/>
            <a:ext cx="8208336" cy="2945219"/>
            <a:chOff x="2955851" y="5380074"/>
            <a:chExt cx="9813851" cy="312597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F083249-2BE7-7178-6710-103DF5267D29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AAF4EBC9-3965-D847-DAEA-E29202BA112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rgbClr val="406FC4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94E8CC98-364F-574C-435C-49ACDC549498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rgbClr val="0040C0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7737E264-B5EB-B5F2-D91F-2543446B127E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rgbClr val="029ABE">
                  <a:alpha val="8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DF81A282-ED38-4D60-B704-7FB994E34334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rgbClr val="69E2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B227652-63D0-D164-00E8-9D33D90B648F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rgbClr val="69E2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달 9">
              <a:extLst>
                <a:ext uri="{FF2B5EF4-FFF2-40B4-BE49-F238E27FC236}">
                  <a16:creationId xmlns:a16="http://schemas.microsoft.com/office/drawing/2014/main" id="{0C318171-25AC-E8EE-C8C6-2C8082C17431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rgbClr val="69E2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D663294-2754-8007-C293-310DBE3D762B}"/>
              </a:ext>
            </a:extLst>
          </p:cNvPr>
          <p:cNvSpPr/>
          <p:nvPr/>
        </p:nvSpPr>
        <p:spPr>
          <a:xfrm>
            <a:off x="1903072" y="928615"/>
            <a:ext cx="1529320" cy="515680"/>
          </a:xfrm>
          <a:prstGeom prst="roundRect">
            <a:avLst>
              <a:gd name="adj" fmla="val 50000"/>
            </a:avLst>
          </a:prstGeom>
          <a:solidFill>
            <a:srgbClr val="004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402A85-64A7-967D-CB5A-2C7F1D471702}"/>
              </a:ext>
            </a:extLst>
          </p:cNvPr>
          <p:cNvSpPr txBox="1"/>
          <p:nvPr/>
        </p:nvSpPr>
        <p:spPr>
          <a:xfrm>
            <a:off x="1903072" y="1851235"/>
            <a:ext cx="448231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프로젝트 주제 및 목표</a:t>
            </a:r>
            <a:endParaRPr lang="en-US" altLang="ko-KR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프로젝트 플랜</a:t>
            </a:r>
            <a:endParaRPr lang="en-US" altLang="ko-KR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28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원더월</a:t>
            </a: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28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메인페이지</a:t>
            </a: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소개</a:t>
            </a:r>
            <a:endParaRPr lang="en-US" altLang="ko-KR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사용한 프로그램 및 기술</a:t>
            </a:r>
            <a:endParaRPr lang="en-US" altLang="ko-KR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코드 비교</a:t>
            </a:r>
            <a:endParaRPr lang="en-US" altLang="ko-KR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코드 구조 및 수정사항</a:t>
            </a:r>
            <a:endParaRPr lang="en-US" altLang="ko-KR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문제 해결 방법</a:t>
            </a:r>
            <a:endParaRPr lang="en-US" altLang="ko-KR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필요 개선 사항</a:t>
            </a:r>
            <a:endParaRPr lang="en-US" altLang="ko-KR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28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느낀 점</a:t>
            </a:r>
            <a:endParaRPr lang="en-US" altLang="ko-KR" sz="28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2679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4538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01 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프로젝트 주제 및 목표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493FFD-F51D-038D-FA78-4DD99496900F}"/>
              </a:ext>
            </a:extLst>
          </p:cNvPr>
          <p:cNvSpPr txBox="1"/>
          <p:nvPr/>
        </p:nvSpPr>
        <p:spPr>
          <a:xfrm>
            <a:off x="2043448" y="2340053"/>
            <a:ext cx="81051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HTML </a:t>
            </a:r>
            <a:r>
              <a:rPr lang="ko-KR" altLang="en-US" sz="4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메인페이지</a:t>
            </a:r>
            <a:r>
              <a:rPr lang="ko-KR" altLang="en-US" sz="4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클론코딩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439EAD-6D7C-44FE-C461-32B2A90414C3}"/>
              </a:ext>
            </a:extLst>
          </p:cNvPr>
          <p:cNvSpPr txBox="1"/>
          <p:nvPr/>
        </p:nvSpPr>
        <p:spPr>
          <a:xfrm>
            <a:off x="1209565" y="664746"/>
            <a:ext cx="833883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8800" b="1" dirty="0">
              <a:solidFill>
                <a:srgbClr val="0040C0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88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“</a:t>
            </a:r>
            <a:endParaRPr lang="ko-KR" altLang="en-US" sz="8800" b="1" dirty="0">
              <a:solidFill>
                <a:srgbClr val="0040C0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92718D-F34C-7E90-3283-866C68E3CE9F}"/>
              </a:ext>
            </a:extLst>
          </p:cNvPr>
          <p:cNvSpPr txBox="1"/>
          <p:nvPr/>
        </p:nvSpPr>
        <p:spPr>
          <a:xfrm>
            <a:off x="10148552" y="664745"/>
            <a:ext cx="833883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8800" b="1" dirty="0">
              <a:solidFill>
                <a:srgbClr val="0040C0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88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”</a:t>
            </a:r>
            <a:endParaRPr lang="ko-KR" altLang="en-US" sz="8800" b="1" dirty="0">
              <a:solidFill>
                <a:srgbClr val="0040C0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D2AAA0-2BFA-D1C7-F6F1-4A8161CC7F92}"/>
              </a:ext>
            </a:extLst>
          </p:cNvPr>
          <p:cNvSpPr txBox="1"/>
          <p:nvPr/>
        </p:nvSpPr>
        <p:spPr>
          <a:xfrm>
            <a:off x="1209565" y="4416122"/>
            <a:ext cx="103587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프로젝트 진행을 통한 </a:t>
            </a: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노션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및 </a:t>
            </a: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깃허브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포트폴리오 작성에 대해 이해 및 숙달 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342900" indent="-342900">
              <a:buAutoNum type="arabicPeriod"/>
            </a:pP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html + </a:t>
            </a:r>
            <a:r>
              <a:rPr lang="en-US" altLang="ko-KR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css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→ html + </a:t>
            </a:r>
            <a:r>
              <a:rPr lang="en-US" altLang="ko-KR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css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+ </a:t>
            </a:r>
            <a:r>
              <a:rPr lang="en-US" altLang="ko-KR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js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과정을 거치며 클론 코딩을 진행하고 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   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학습한 내용을 토대로 웹사이트 </a:t>
            </a: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프론트엔드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부분 디자인부터 세부페이지 시나리오까지 완성한다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ko-KR" altLang="en-US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52716D6-9173-07E7-DE6D-3C3733466CEB}"/>
              </a:ext>
            </a:extLst>
          </p:cNvPr>
          <p:cNvSpPr/>
          <p:nvPr/>
        </p:nvSpPr>
        <p:spPr>
          <a:xfrm>
            <a:off x="1478649" y="3750205"/>
            <a:ext cx="1129598" cy="447246"/>
          </a:xfrm>
          <a:prstGeom prst="roundRect">
            <a:avLst>
              <a:gd name="adj" fmla="val 50000"/>
            </a:avLst>
          </a:prstGeom>
          <a:solidFill>
            <a:srgbClr val="004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목표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5370A23-AC5F-FBB0-A8B5-F65AC4DE0860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E9C82EC9-A775-4D66-48E2-AC22661095CC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705CD460-3CC1-99E3-5C97-CC01F3563827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9F3870A6-1C50-E184-A33D-7F93FC00ED76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81DD0F39-FB80-247F-7B17-FEEF874642B2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920F809F-4A73-F5F6-50B7-5AB61B2587F5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73B63253-BED2-03C9-4B39-65F4DF0C9784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달 14">
              <a:extLst>
                <a:ext uri="{FF2B5EF4-FFF2-40B4-BE49-F238E27FC236}">
                  <a16:creationId xmlns:a16="http://schemas.microsoft.com/office/drawing/2014/main" id="{587EF7C5-CABB-7600-652E-7C6661909879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93735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3217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02 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프로젝트 플랜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FB14EE-A79D-60DA-A6FC-0C210C875934}"/>
              </a:ext>
            </a:extLst>
          </p:cNvPr>
          <p:cNvSpPr txBox="1"/>
          <p:nvPr/>
        </p:nvSpPr>
        <p:spPr>
          <a:xfrm>
            <a:off x="471072" y="3980187"/>
            <a:ext cx="478719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깃허브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원격저장소 생성 및 설정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소스트리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생성 및 설정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노션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생성 및 프로젝트 공지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일정 공유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D8EF14-B846-109C-EFE7-C5CA5E3E58E7}"/>
              </a:ext>
            </a:extLst>
          </p:cNvPr>
          <p:cNvSpPr txBox="1"/>
          <p:nvPr/>
        </p:nvSpPr>
        <p:spPr>
          <a:xfrm>
            <a:off x="5258270" y="3980187"/>
            <a:ext cx="23546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파트별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코드 작성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오류 수정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D27D3A-9F6B-DECD-5277-A2A5DF77ACC6}"/>
              </a:ext>
            </a:extLst>
          </p:cNvPr>
          <p:cNvSpPr txBox="1"/>
          <p:nvPr/>
        </p:nvSpPr>
        <p:spPr>
          <a:xfrm>
            <a:off x="8547274" y="3980187"/>
            <a:ext cx="317365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한 파일로 통합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오류 확인 및 수정</a:t>
            </a:r>
            <a:endParaRPr lang="en-US" altLang="ko-KR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일관성</a:t>
            </a:r>
            <a:r>
              <a:rPr lang="en-US" altLang="ko-KR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가독성 좋게 수정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5E8F8CEF-E9B3-FA25-33E9-EC4C4E7E95E8}"/>
              </a:ext>
            </a:extLst>
          </p:cNvPr>
          <p:cNvCxnSpPr>
            <a:cxnSpLocks/>
          </p:cNvCxnSpPr>
          <p:nvPr/>
        </p:nvCxnSpPr>
        <p:spPr>
          <a:xfrm>
            <a:off x="7754679" y="2746743"/>
            <a:ext cx="889590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1913EBFA-B092-AF1D-C992-B90639A89DA0}"/>
              </a:ext>
            </a:extLst>
          </p:cNvPr>
          <p:cNvCxnSpPr>
            <a:cxnSpLocks/>
          </p:cNvCxnSpPr>
          <p:nvPr/>
        </p:nvCxnSpPr>
        <p:spPr>
          <a:xfrm>
            <a:off x="4217581" y="2746743"/>
            <a:ext cx="889590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" name="그림 9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811" y="2234044"/>
            <a:ext cx="1242000" cy="1242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258" y="2234044"/>
            <a:ext cx="1242000" cy="1242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137" y="2273845"/>
            <a:ext cx="1243509" cy="124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96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4823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03  </a:t>
            </a:r>
            <a:r>
              <a:rPr lang="ko-KR" altLang="en-US" sz="3200" b="1" dirty="0" err="1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원더월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3200" b="1" dirty="0" err="1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메인페이지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소개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 descr="스크린샷, 댄스, 사람이(가) 표시된 사진&#10;&#10;자동 생성된 설명">
            <a:hlinkClick r:id="rId2"/>
            <a:extLst>
              <a:ext uri="{FF2B5EF4-FFF2-40B4-BE49-F238E27FC236}">
                <a16:creationId xmlns:a16="http://schemas.microsoft.com/office/drawing/2014/main" id="{0BA82610-446D-D88D-FBEB-7C59F04F9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481" y="1730828"/>
            <a:ext cx="7801037" cy="342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41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4823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04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사용한 프로그램 및 기술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D0DD8BE-C6AA-5D94-1C5C-54FFFFEF49AC}"/>
              </a:ext>
            </a:extLst>
          </p:cNvPr>
          <p:cNvSpPr txBox="1"/>
          <p:nvPr/>
        </p:nvSpPr>
        <p:spPr>
          <a:xfrm>
            <a:off x="1177022" y="4112720"/>
            <a:ext cx="2420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비주얼 스튜디오 코드</a:t>
            </a:r>
          </a:p>
        </p:txBody>
      </p:sp>
      <p:pic>
        <p:nvPicPr>
          <p:cNvPr id="5" name="그림 4" descr="로고, 상징, 일렉트릭 블루, 그래픽이(가) 표시된 사진&#10;&#10;자동 생성된 설명">
            <a:extLst>
              <a:ext uri="{FF2B5EF4-FFF2-40B4-BE49-F238E27FC236}">
                <a16:creationId xmlns:a16="http://schemas.microsoft.com/office/drawing/2014/main" id="{65DC026C-823E-A234-D481-7DB88BBCF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692" y="1968654"/>
            <a:ext cx="2017516" cy="2017516"/>
          </a:xfrm>
          <a:prstGeom prst="rect">
            <a:avLst/>
          </a:prstGeom>
        </p:spPr>
      </p:pic>
      <p:pic>
        <p:nvPicPr>
          <p:cNvPr id="7" name="그림 6" descr="원이(가) 표시된 사진&#10;&#10;자동 생성된 설명">
            <a:extLst>
              <a:ext uri="{FF2B5EF4-FFF2-40B4-BE49-F238E27FC236}">
                <a16:creationId xmlns:a16="http://schemas.microsoft.com/office/drawing/2014/main" id="{79E47DC5-6E2C-0F26-7374-BADC0E8F17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836" y="2181970"/>
            <a:ext cx="1590884" cy="1590884"/>
          </a:xfrm>
          <a:prstGeom prst="rect">
            <a:avLst/>
          </a:prstGeom>
        </p:spPr>
      </p:pic>
      <p:pic>
        <p:nvPicPr>
          <p:cNvPr id="9" name="그림 8" descr="텍스트, 로고, 그래픽, 폰트이(가) 표시된 사진&#10;&#10;자동 생성된 설명">
            <a:extLst>
              <a:ext uri="{FF2B5EF4-FFF2-40B4-BE49-F238E27FC236}">
                <a16:creationId xmlns:a16="http://schemas.microsoft.com/office/drawing/2014/main" id="{EE487E48-C22C-218B-6649-1B843DCED7E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5" t="10641" r="28098" b="11408"/>
          <a:stretch/>
        </p:blipFill>
        <p:spPr>
          <a:xfrm>
            <a:off x="6752635" y="2298685"/>
            <a:ext cx="1382215" cy="1474169"/>
          </a:xfrm>
          <a:prstGeom prst="rect">
            <a:avLst/>
          </a:prstGeom>
        </p:spPr>
      </p:pic>
      <p:pic>
        <p:nvPicPr>
          <p:cNvPr id="11" name="그림 10" descr="상징, 디자인이(가) 표시된 사진&#10;&#10;자동 생성된 설명">
            <a:extLst>
              <a:ext uri="{FF2B5EF4-FFF2-40B4-BE49-F238E27FC236}">
                <a16:creationId xmlns:a16="http://schemas.microsoft.com/office/drawing/2014/main" id="{E2F61C09-466F-D382-E76F-AFB4BB63FE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7031" y="2353719"/>
            <a:ext cx="1230827" cy="124738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EEBD621-8907-3E97-26A7-ADC254C88DF0}"/>
              </a:ext>
            </a:extLst>
          </p:cNvPr>
          <p:cNvSpPr txBox="1"/>
          <p:nvPr/>
        </p:nvSpPr>
        <p:spPr>
          <a:xfrm>
            <a:off x="4272662" y="4112720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소스트리</a:t>
            </a:r>
            <a:endParaRPr lang="ko-KR" altLang="en-US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B4E3C9-6CA7-6944-4522-61A13341D4A6}"/>
              </a:ext>
            </a:extLst>
          </p:cNvPr>
          <p:cNvSpPr txBox="1"/>
          <p:nvPr/>
        </p:nvSpPr>
        <p:spPr>
          <a:xfrm>
            <a:off x="6997946" y="4112720"/>
            <a:ext cx="89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깃허브</a:t>
            </a:r>
            <a:endParaRPr lang="ko-KR" altLang="en-US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045FB2-DB87-4AF7-4CFA-1E2888C2B95D}"/>
              </a:ext>
            </a:extLst>
          </p:cNvPr>
          <p:cNvSpPr txBox="1"/>
          <p:nvPr/>
        </p:nvSpPr>
        <p:spPr>
          <a:xfrm>
            <a:off x="9564469" y="4112720"/>
            <a:ext cx="655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노션</a:t>
            </a:r>
            <a:endParaRPr lang="ko-KR" altLang="en-US" sz="20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8149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4823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04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사용한 프로그램 및 기술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B21C27A5-FBDC-D1CD-7156-49848AA55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365" y="1255516"/>
            <a:ext cx="9663270" cy="543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181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4823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04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사용한 프로그램 및 기술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853736" y="7062339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5E97080-BD61-D277-A942-7B4BB928AC45}"/>
              </a:ext>
            </a:extLst>
          </p:cNvPr>
          <p:cNvSpPr txBox="1"/>
          <p:nvPr/>
        </p:nvSpPr>
        <p:spPr>
          <a:xfrm>
            <a:off x="5467028" y="786116"/>
            <a:ext cx="43540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2"/>
              </a:rPr>
              <a:t>https://github.com/jhohoh/Code_Eaters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9358D6-930F-0C79-A4C3-A080414666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27" r="1335" b="3948"/>
          <a:stretch/>
        </p:blipFill>
        <p:spPr>
          <a:xfrm>
            <a:off x="853736" y="1255516"/>
            <a:ext cx="10484528" cy="513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53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E6E6F-4512-4A82-2604-A562EEE72B24}"/>
              </a:ext>
            </a:extLst>
          </p:cNvPr>
          <p:cNvSpPr txBox="1"/>
          <p:nvPr/>
        </p:nvSpPr>
        <p:spPr>
          <a:xfrm>
            <a:off x="643272" y="596313"/>
            <a:ext cx="23679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05 </a:t>
            </a:r>
            <a:r>
              <a:rPr lang="ko-KR" altLang="en-US" sz="3200" b="1" dirty="0">
                <a:solidFill>
                  <a:srgbClr val="0040C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코드 비교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2C52FDE-2905-F3CF-3888-A19BDE3D44FB}"/>
              </a:ext>
            </a:extLst>
          </p:cNvPr>
          <p:cNvGrpSpPr/>
          <p:nvPr/>
        </p:nvGrpSpPr>
        <p:grpSpPr>
          <a:xfrm>
            <a:off x="1088066" y="5921516"/>
            <a:ext cx="9813851" cy="3125973"/>
            <a:chOff x="2955851" y="5380074"/>
            <a:chExt cx="9813851" cy="312597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236D067-C64A-9570-BD31-5C9354E92053}"/>
                </a:ext>
              </a:extLst>
            </p:cNvPr>
            <p:cNvGrpSpPr/>
            <p:nvPr/>
          </p:nvGrpSpPr>
          <p:grpSpPr>
            <a:xfrm>
              <a:off x="2955851" y="5380074"/>
              <a:ext cx="9813851" cy="2360428"/>
              <a:chOff x="2955851" y="5380074"/>
              <a:chExt cx="9813851" cy="2360428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80042128-D278-F3BE-E9E8-C077A82B72A0}"/>
                  </a:ext>
                </a:extLst>
              </p:cNvPr>
              <p:cNvSpPr/>
              <p:nvPr/>
            </p:nvSpPr>
            <p:spPr>
              <a:xfrm>
                <a:off x="2955851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7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B0E3D04F-BEA9-B9DA-998C-CCA78975BA47}"/>
                  </a:ext>
                </a:extLst>
              </p:cNvPr>
              <p:cNvSpPr/>
              <p:nvPr/>
            </p:nvSpPr>
            <p:spPr>
              <a:xfrm>
                <a:off x="4610989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53D6F5C3-70C7-2B90-7CAB-F17D9423B0FC}"/>
                  </a:ext>
                </a:extLst>
              </p:cNvPr>
              <p:cNvSpPr/>
              <p:nvPr/>
            </p:nvSpPr>
            <p:spPr>
              <a:xfrm>
                <a:off x="10409274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65000"/>
                  <a:alpha val="89804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0CDFA2A8-C6B4-A29F-1897-B31B8A91F8FE}"/>
                  </a:ext>
                </a:extLst>
              </p:cNvPr>
              <p:cNvSpPr/>
              <p:nvPr/>
            </p:nvSpPr>
            <p:spPr>
              <a:xfrm>
                <a:off x="5964868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B29A0AC-960F-B555-E85E-672027716568}"/>
                  </a:ext>
                </a:extLst>
              </p:cNvPr>
              <p:cNvSpPr/>
              <p:nvPr/>
            </p:nvSpPr>
            <p:spPr>
              <a:xfrm>
                <a:off x="9200707" y="5380074"/>
                <a:ext cx="2360428" cy="236042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0" name="달 19">
              <a:extLst>
                <a:ext uri="{FF2B5EF4-FFF2-40B4-BE49-F238E27FC236}">
                  <a16:creationId xmlns:a16="http://schemas.microsoft.com/office/drawing/2014/main" id="{D273B3AD-E699-5B21-D935-B0CAAFCE2643}"/>
                </a:ext>
              </a:extLst>
            </p:cNvPr>
            <p:cNvSpPr/>
            <p:nvPr/>
          </p:nvSpPr>
          <p:spPr>
            <a:xfrm rot="16200000">
              <a:off x="7237230" y="5479313"/>
              <a:ext cx="3051544" cy="3001924"/>
            </a:xfrm>
            <a:prstGeom prst="moon">
              <a:avLst>
                <a:gd name="adj" fmla="val 875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F1E5148-5E26-7ACF-7A6A-8BD921ECBA0B}"/>
              </a:ext>
            </a:extLst>
          </p:cNvPr>
          <p:cNvSpPr txBox="1"/>
          <p:nvPr/>
        </p:nvSpPr>
        <p:spPr>
          <a:xfrm>
            <a:off x="3709994" y="5396723"/>
            <a:ext cx="54950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원더월</a:t>
            </a:r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사이트 메인 페이지의 </a:t>
            </a:r>
            <a:r>
              <a:rPr lang="en-US" altLang="ko-KR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HTML </a:t>
            </a:r>
            <a:r>
              <a:rPr lang="ko-KR" altLang="en-US" sz="2400" b="1" dirty="0">
                <a:latin typeface="Noto Sans KR" panose="020B0500000000000000" pitchFamily="34" charset="-127"/>
                <a:ea typeface="Noto Sans KR" panose="020B0500000000000000" pitchFamily="34" charset="-127"/>
              </a:rPr>
              <a:t>코드</a:t>
            </a:r>
            <a:endParaRPr lang="en-US" altLang="ko-KR" sz="2400" b="1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2E7DE4-6F97-14E7-69C2-B6BC5F6ABE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05" b="6031"/>
          <a:stretch/>
        </p:blipFill>
        <p:spPr>
          <a:xfrm>
            <a:off x="1705131" y="1181088"/>
            <a:ext cx="8781737" cy="415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035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354</Words>
  <Application>Microsoft Office PowerPoint</Application>
  <PresentationFormat>와이드스크린</PresentationFormat>
  <Paragraphs>94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Noto Sans KR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지현 오</dc:creator>
  <cp:lastModifiedBy>User</cp:lastModifiedBy>
  <cp:revision>39</cp:revision>
  <dcterms:created xsi:type="dcterms:W3CDTF">2023-10-31T06:45:35Z</dcterms:created>
  <dcterms:modified xsi:type="dcterms:W3CDTF">2023-11-14T05:06:54Z</dcterms:modified>
</cp:coreProperties>
</file>

<file path=docProps/thumbnail.jpeg>
</file>